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76" r:id="rId6"/>
    <p:sldId id="268" r:id="rId7"/>
    <p:sldId id="266" r:id="rId8"/>
    <p:sldId id="283" r:id="rId9"/>
    <p:sldId id="279" r:id="rId10"/>
    <p:sldId id="269" r:id="rId11"/>
    <p:sldId id="284" r:id="rId12"/>
    <p:sldId id="285" r:id="rId13"/>
    <p:sldId id="286" r:id="rId14"/>
    <p:sldId id="281" r:id="rId15"/>
    <p:sldId id="280" r:id="rId16"/>
    <p:sldId id="278" r:id="rId17"/>
    <p:sldId id="270" r:id="rId18"/>
    <p:sldId id="274" r:id="rId19"/>
    <p:sldId id="275" r:id="rId20"/>
    <p:sldId id="271" r:id="rId21"/>
    <p:sldId id="272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EDB9EB"/>
    <a:srgbClr val="CCCCFF"/>
    <a:srgbClr val="682583"/>
    <a:srgbClr val="00194C"/>
    <a:srgbClr val="FF33CC"/>
    <a:srgbClr val="F05AC9"/>
    <a:srgbClr val="00CC66"/>
    <a:srgbClr val="FF66CC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1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B859A-4C17-4F25-BECA-363DC33B8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54A752A-0D7D-4057-AE44-2D03857EC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158AE9-F752-43E8-8B89-EC4850BA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8981C5-0F37-409E-95E0-89ABC2197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A779AC-4308-4B7C-91FC-6353D813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86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5153DB-AC90-466D-A444-14AB5CBE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51040F9-0484-40BA-86AE-11DAB4F11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E6C852-242C-48BA-A09D-518A0474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D3685B-7C2E-4BE9-B12C-372483F8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E5E249-64A9-4F11-9746-7B65BE03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757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51666FC-524B-416F-B523-1F362BBBE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D7BF0F-F15C-4940-9C14-43C1E24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82B6F8-09A0-45F8-9B74-0DE7E402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4B85E5-2D84-4FD2-9586-D05B4700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23B235-5D72-46C5-B432-B14B0B06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67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2826F1-9787-488D-9D04-A5A26233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728E56-1BAC-499C-99FB-944C394B5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4EA095-B359-4936-9928-8909CF28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7275D2-08AE-4C94-AAC5-1275AB59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8CDCDA-3AE8-4A0A-A0E5-540AA565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38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3BEB6C-2BC6-41D3-9A44-F6B00C3F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B4E886-82F2-42BF-9184-00BC81972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A499EF-FB2D-4347-9801-DA796290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CDF917-0679-417C-AA3F-72732597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F12BB0-F0AF-4B44-8200-06DCE774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50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286A88-33D8-44D4-BD39-9B2B0D24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4B5F18-CB36-4AEB-926A-F99B1FD42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685307-2C76-4495-A93C-BB80571B4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A8CC92-D8C3-46E0-8655-21C59024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5CCECA-CF2E-4BD2-A3D6-05930727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741495-C1B4-4100-93EF-E2DF83CB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08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CE82D-E301-49BA-BF57-524D507F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CF9944-6897-488E-AF84-ED3AF111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8DC7B0-278E-4DD0-978B-5D3B4DDC3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F660D71-4305-4607-A968-086128CA1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723B9E4-7729-48F9-8CB3-DD4DEB709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AD35430-4D63-4300-8C8A-940AD22A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FC6DAE8-4EE3-4059-B2C8-AE8F6DC5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EF2FA81-24AE-496D-BFD5-8184123F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47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1101E-8675-42A8-A018-B1374A5F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FCB5A5-3864-4567-80B4-82B29789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87814CA-64E3-49FC-982E-4BCA572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3B62C41-6BA7-49C1-A9B5-7E575AF5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87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1D67D45-6643-411D-9115-35D79D52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6F4508-C540-461D-9B0B-A8EB04CB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3394E-B04C-4C37-8B5B-6465E6F9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91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5B89C1-4FF3-4235-B1CE-5A05AD0E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FE67C1-6B36-4F6D-95A9-A0CED9301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A1B99B-433A-4AB3-B208-55A19124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7798484-432C-4A6A-9274-1498A560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FC9784-A52D-416C-8DDA-DD08B73A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20DEE2-CF4B-44D1-9BB5-67243C5A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06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725253-6E70-4FFA-A63C-72E13145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72B9CA7-7998-4525-87CB-1EC57E063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F4C40BA-450E-4A39-B1C2-8ABDC1364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09ADC4-031A-4CB3-8966-63694153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E06650-0174-42B5-AA87-64FC0B10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B6F86E-AA60-4A46-A97D-33A0B868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62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0921EDF-EBF9-4680-8010-6FEC54C8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99868B-C842-4D9D-88B1-284138BC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6E0FC5-7543-402A-AE92-764C66C3E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C2715-2AE5-44AB-9349-DBDEA0D23E6F}" type="datetimeFigureOut">
              <a:rPr kumimoji="1" lang="ja-JP" altLang="en-US" smtClean="0"/>
              <a:t>2021/2/10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96E6EA-9C88-4864-946C-7C4D3EDAB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419928-A36A-447D-9AB5-8023AE7B7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0C103-F69F-4A53-8C31-AACA3FB177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1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61D69DA-494B-4589-AC5B-23CE84FAB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5627"/>
          <a:stretch/>
        </p:blipFill>
        <p:spPr>
          <a:xfrm rot="16200000">
            <a:off x="3290824" y="-2043176"/>
            <a:ext cx="9133840" cy="86685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62D72C1-B0C0-4DC9-9939-63ACB90AD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591495"/>
            <a:ext cx="5089102" cy="2647711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ja-JP" sz="8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youColor</a:t>
            </a:r>
            <a:endParaRPr kumimoji="1" lang="ja-JP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F3CE48C-39F9-42EE-ACF4-7ADD4157B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039" y="4585143"/>
            <a:ext cx="5089102" cy="425218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dirty="0" smtClean="0">
                <a:solidFill>
                  <a:schemeClr val="accent2">
                    <a:lumMod val="75000"/>
                  </a:schemeClr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- </a:t>
            </a:r>
            <a:r>
              <a:rPr kumimoji="1" lang="ja-JP" altLang="en-US" dirty="0" smtClean="0">
                <a:solidFill>
                  <a:schemeClr val="accent2">
                    <a:lumMod val="75000"/>
                  </a:schemeClr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ステイホームに有意義な一時を </a:t>
            </a:r>
            <a:r>
              <a:rPr kumimoji="1" lang="en-US" altLang="ja-JP" dirty="0" smtClean="0">
                <a:solidFill>
                  <a:schemeClr val="accent2">
                    <a:lumMod val="75000"/>
                  </a:schemeClr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-</a:t>
            </a:r>
            <a:endParaRPr kumimoji="1" lang="ja-JP" altLang="en-US" dirty="0">
              <a:solidFill>
                <a:schemeClr val="accent2">
                  <a:lumMod val="75000"/>
                </a:schemeClr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5762064"/>
            <a:ext cx="4693023" cy="6320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32108" y="5830701"/>
            <a:ext cx="2844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吉田 </a:t>
            </a:r>
            <a:r>
              <a:rPr lang="en-US" altLang="ja-JP" sz="2400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from </a:t>
            </a:r>
            <a:r>
              <a:rPr lang="ja-JP" altLang="en-US" sz="2400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古田</a:t>
            </a:r>
            <a:endParaRPr kumimoji="1" lang="ja-JP" altLang="en-US" sz="2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65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585232" y="1710813"/>
            <a:ext cx="7986471" cy="32094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81678" y="2900063"/>
            <a:ext cx="2393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 演</a:t>
            </a:r>
            <a:endParaRPr kumimoji="1" lang="ja-JP" altLang="en-US" sz="4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1585232" y="5102942"/>
            <a:ext cx="10606768" cy="27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5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092688" y="-1"/>
            <a:ext cx="1452965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31" t="5309" r="2984" b="4735"/>
          <a:stretch/>
        </p:blipFill>
        <p:spPr>
          <a:xfrm>
            <a:off x="3657600" y="0"/>
            <a:ext cx="4134488" cy="685799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11340" y="2159531"/>
            <a:ext cx="1015663" cy="2241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400" dirty="0" smtClean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ぬり</a:t>
            </a:r>
            <a:r>
              <a:rPr lang="ja-JP" altLang="en-US" sz="5400" dirty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え</a:t>
            </a:r>
            <a:endParaRPr kumimoji="1" lang="ja-JP" altLang="en-US" sz="5400" dirty="0">
              <a:ln w="0"/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96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058400" y="0"/>
            <a:ext cx="153162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95" t="5377" r="2760" b="5807"/>
          <a:stretch/>
        </p:blipFill>
        <p:spPr>
          <a:xfrm>
            <a:off x="3714750" y="0"/>
            <a:ext cx="405765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16378" y="1714500"/>
            <a:ext cx="1015663" cy="32520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5400" dirty="0" smtClean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おえかき</a:t>
            </a:r>
            <a:endParaRPr kumimoji="1" lang="ja-JP" altLang="en-US" sz="5400" dirty="0">
              <a:ln w="0"/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21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035540" y="0"/>
            <a:ext cx="1497329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53" t="5377" r="2463" b="4731"/>
          <a:stretch/>
        </p:blipFill>
        <p:spPr>
          <a:xfrm>
            <a:off x="3535853" y="0"/>
            <a:ext cx="4413402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276372" y="1784555"/>
            <a:ext cx="1015663" cy="4203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5400" dirty="0" err="1" smtClean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ぎゃらり</a:t>
            </a:r>
            <a:r>
              <a:rPr kumimoji="1" lang="ja-JP" altLang="en-US" sz="5400" dirty="0" smtClean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ー</a:t>
            </a:r>
            <a:endParaRPr kumimoji="1" lang="ja-JP" altLang="en-US" sz="5400" dirty="0">
              <a:ln w="0"/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87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CC99FF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「紫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56439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「紫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413" y="0"/>
            <a:ext cx="5594587" cy="49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438537" y="3293314"/>
            <a:ext cx="865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spc="50" dirty="0" smtClean="0">
                <a:ln w="9525" cmpd="sng">
                  <a:solidFill>
                    <a:srgbClr val="682583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114300">
                    <a:prstClr val="black"/>
                  </a:inn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開発においての問題と解決</a:t>
            </a:r>
            <a:endParaRPr kumimoji="1" lang="ja-JP" altLang="en-US" sz="4800" b="1" spc="50" dirty="0">
              <a:ln w="9525" cmpd="sng">
                <a:solidFill>
                  <a:srgbClr val="682583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innerShdw blurRad="114300">
                  <a:prstClr val="black"/>
                </a:inn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04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形吹き出し 10"/>
          <p:cNvSpPr/>
          <p:nvPr/>
        </p:nvSpPr>
        <p:spPr>
          <a:xfrm>
            <a:off x="7045995" y="2422298"/>
            <a:ext cx="2986642" cy="1414770"/>
          </a:xfrm>
          <a:prstGeom prst="wedgeEllipseCallout">
            <a:avLst>
              <a:gd name="adj1" fmla="val -44943"/>
              <a:gd name="adj2" fmla="val -5464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4" descr="背景 紫のの画像41点｜完全無料画像検索のプリ画像💓byG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6159779"/>
            <a:ext cx="10812780" cy="2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2519002" y="3968717"/>
            <a:ext cx="6532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トライ＆エラーを繰り返し完成形へ</a:t>
            </a:r>
            <a:endParaRPr kumimoji="1" lang="ja-JP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4351" y="460955"/>
            <a:ext cx="1076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rgbClr val="7030A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endParaRPr kumimoji="1" lang="ja-JP" altLang="en-US" sz="4800" dirty="0">
              <a:solidFill>
                <a:srgbClr val="7030A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28193" y="1070341"/>
            <a:ext cx="6923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OpenCV</a:t>
            </a:r>
            <a:r>
              <a:rPr kumimoji="1" lang="ja-JP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ライブラリを用いた</a:t>
            </a:r>
            <a:endParaRPr kumimoji="1" lang="en-US" altLang="ja-JP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kotlin</a:t>
            </a:r>
            <a:r>
              <a:rPr kumimoji="1" lang="ja-JP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での</a:t>
            </a:r>
            <a:r>
              <a:rPr kumimoji="1" lang="ja-JP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コード生成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下矢印 8"/>
          <p:cNvSpPr/>
          <p:nvPr/>
        </p:nvSpPr>
        <p:spPr>
          <a:xfrm>
            <a:off x="4819800" y="2726668"/>
            <a:ext cx="1028700" cy="662940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31612" y="2755181"/>
            <a:ext cx="258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参考資料が</a:t>
            </a:r>
            <a:endParaRPr kumimoji="1" lang="en-US" altLang="ja-JP" dirty="0" smtClean="0">
              <a:solidFill>
                <a:srgbClr val="C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dirty="0" smtClean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Python</a:t>
            </a:r>
            <a:r>
              <a:rPr lang="ja-JP" altLang="en-US" dirty="0" smtClean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や</a:t>
            </a:r>
            <a:r>
              <a:rPr lang="en-US" altLang="ja-JP" dirty="0" err="1" smtClean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c#</a:t>
            </a:r>
            <a:r>
              <a:rPr lang="ja-JP" altLang="en-US" dirty="0" smtClean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のみ</a:t>
            </a:r>
            <a:endParaRPr kumimoji="1" lang="ja-JP" altLang="en-US" dirty="0">
              <a:solidFill>
                <a:srgbClr val="C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円形吹き出し 5"/>
          <p:cNvSpPr/>
          <p:nvPr/>
        </p:nvSpPr>
        <p:spPr>
          <a:xfrm>
            <a:off x="842820" y="2205127"/>
            <a:ext cx="2570745" cy="1362954"/>
          </a:xfrm>
          <a:prstGeom prst="wedgeEllipseCallout">
            <a:avLst>
              <a:gd name="adj1" fmla="val 35512"/>
              <a:gd name="adj2" fmla="val -7667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そもそもの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資料が少ない！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23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/>
        </p:nvSpPr>
        <p:spPr>
          <a:xfrm>
            <a:off x="8014081" y="1961535"/>
            <a:ext cx="4035351" cy="457817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4" descr="背景 紫のの画像41点｜完全無料画像検索のプリ画像💓byG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986"/>
            <a:ext cx="8790039" cy="2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433356" y="337158"/>
            <a:ext cx="899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rgbClr val="7030A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endParaRPr kumimoji="1" lang="ja-JP" altLang="en-US" sz="4800" dirty="0">
              <a:solidFill>
                <a:srgbClr val="7030A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459230" y="398714"/>
            <a:ext cx="7611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画面切り替え</a:t>
            </a:r>
            <a:r>
              <a:rPr kumimoji="1" lang="ja-JP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の際の初期化</a:t>
            </a:r>
            <a:endParaRPr kumimoji="1" lang="ja-JP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55436" y="2898283"/>
            <a:ext cx="80828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アクティビティー</a:t>
            </a:r>
            <a:endParaRPr kumimoji="1" lang="en-US" altLang="ja-JP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に保</a:t>
            </a:r>
            <a:r>
              <a:rPr kumimoji="1" lang="ja-JP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存</a:t>
            </a:r>
            <a:r>
              <a:rPr lang="ja-JP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して</a:t>
            </a:r>
            <a:endParaRPr lang="en-US" altLang="ja-JP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呼び出しを</a:t>
            </a:r>
            <a:endParaRPr lang="en-US" altLang="ja-JP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可能に</a:t>
            </a:r>
            <a:r>
              <a:rPr lang="ja-JP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！</a:t>
            </a:r>
            <a:endParaRPr kumimoji="1"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6" y="2252260"/>
            <a:ext cx="2180422" cy="384659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14" y="2252260"/>
            <a:ext cx="2265274" cy="3980106"/>
          </a:xfrm>
          <a:prstGeom prst="rect">
            <a:avLst/>
          </a:prstGeom>
        </p:spPr>
      </p:pic>
      <p:sp>
        <p:nvSpPr>
          <p:cNvPr id="18" name="右矢印 17"/>
          <p:cNvSpPr/>
          <p:nvPr/>
        </p:nvSpPr>
        <p:spPr>
          <a:xfrm>
            <a:off x="3288890" y="3937819"/>
            <a:ext cx="825910" cy="442452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 descr="「消える 画像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12" b="98608" l="6875" r="92188">
                        <a14:foregroundMark x1="44479" y1="10905" x2="44479" y2="10905"/>
                        <a14:foregroundMark x1="40104" y1="20186" x2="40104" y2="20186"/>
                        <a14:foregroundMark x1="36875" y1="31323" x2="36875" y2="31323"/>
                        <a14:foregroundMark x1="34479" y1="43619" x2="34479" y2="43619"/>
                        <a14:foregroundMark x1="34792" y1="58933" x2="34792" y2="58933"/>
                        <a14:foregroundMark x1="37813" y1="70766" x2="37813" y2="70766"/>
                        <a14:foregroundMark x1="40521" y1="80974" x2="40521" y2="80974"/>
                        <a14:foregroundMark x1="45729" y1="87703" x2="45729" y2="87703"/>
                        <a14:backgroundMark x1="52500" y1="31090" x2="52500" y2="31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54888">
            <a:off x="4481903" y="1717620"/>
            <a:ext cx="4082731" cy="183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/>
          <p:cNvSpPr txBox="1"/>
          <p:nvPr/>
        </p:nvSpPr>
        <p:spPr>
          <a:xfrm>
            <a:off x="2861535" y="4595536"/>
            <a:ext cx="20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消えちゃった</a:t>
            </a:r>
            <a:r>
              <a:rPr kumimoji="1" lang="ja-JP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、、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7" name="右矢印 26"/>
          <p:cNvSpPr/>
          <p:nvPr/>
        </p:nvSpPr>
        <p:spPr>
          <a:xfrm>
            <a:off x="6844942" y="3937819"/>
            <a:ext cx="899652" cy="442452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8" name="Picture 14" descr="「💡 アイコン」の画像検索結果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2077" y1="32308" x2="22077" y2="32308"/>
                        <a14:foregroundMark x1="22769" y1="55231" x2="22769" y2="55231"/>
                        <a14:foregroundMark x1="39154" y1="16462" x2="39154" y2="16462"/>
                        <a14:foregroundMark x1="62000" y1="16769" x2="62000" y2="16769"/>
                        <a14:foregroundMark x1="78692" y1="32308" x2="78692" y2="32308"/>
                        <a14:foregroundMark x1="81308" y1="56538" x2="81308" y2="5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066">
            <a:off x="10630230" y="1647771"/>
            <a:ext cx="1253601" cy="1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4114800" y="5751871"/>
            <a:ext cx="2730142" cy="7878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10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843251" y="2605389"/>
            <a:ext cx="1061883" cy="39083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サンプル】アルミブラインド / お買い得 標準タイプ TK-5553 カーニバルオレンジ | 壁紙屋本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83" y="-8596"/>
            <a:ext cx="3763887" cy="11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924951" y="275838"/>
            <a:ext cx="3119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 ケ ジ ュ </a:t>
            </a:r>
            <a:r>
              <a:rPr kumimoji="1" lang="ja-JP" altLang="en-US" sz="2800" b="1" dirty="0" err="1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ー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ル</a:t>
            </a:r>
            <a:endParaRPr kumimoji="1" lang="ja-JP" altLang="en-US" sz="28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27704" y="242653"/>
            <a:ext cx="3616966" cy="112320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449"/>
              </p:ext>
            </p:extLst>
          </p:nvPr>
        </p:nvGraphicFramePr>
        <p:xfrm>
          <a:off x="924951" y="1561363"/>
          <a:ext cx="10372314" cy="975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2055">
                  <a:extLst>
                    <a:ext uri="{9D8B030D-6E8A-4147-A177-3AD203B41FA5}">
                      <a16:colId xmlns:a16="http://schemas.microsoft.com/office/drawing/2014/main" val="3279247689"/>
                    </a:ext>
                  </a:extLst>
                </a:gridCol>
                <a:gridCol w="1327724">
                  <a:extLst>
                    <a:ext uri="{9D8B030D-6E8A-4147-A177-3AD203B41FA5}">
                      <a16:colId xmlns:a16="http://schemas.microsoft.com/office/drawing/2014/main" val="1571879104"/>
                    </a:ext>
                  </a:extLst>
                </a:gridCol>
                <a:gridCol w="1931670">
                  <a:extLst>
                    <a:ext uri="{9D8B030D-6E8A-4147-A177-3AD203B41FA5}">
                      <a16:colId xmlns:a16="http://schemas.microsoft.com/office/drawing/2014/main" val="734600959"/>
                    </a:ext>
                  </a:extLst>
                </a:gridCol>
                <a:gridCol w="1858297">
                  <a:extLst>
                    <a:ext uri="{9D8B030D-6E8A-4147-A177-3AD203B41FA5}">
                      <a16:colId xmlns:a16="http://schemas.microsoft.com/office/drawing/2014/main" val="502011368"/>
                    </a:ext>
                  </a:extLst>
                </a:gridCol>
                <a:gridCol w="1887793">
                  <a:extLst>
                    <a:ext uri="{9D8B030D-6E8A-4147-A177-3AD203B41FA5}">
                      <a16:colId xmlns:a16="http://schemas.microsoft.com/office/drawing/2014/main" val="1824322878"/>
                    </a:ext>
                  </a:extLst>
                </a:gridCol>
                <a:gridCol w="2064775">
                  <a:extLst>
                    <a:ext uri="{9D8B030D-6E8A-4147-A177-3AD203B41FA5}">
                      <a16:colId xmlns:a16="http://schemas.microsoft.com/office/drawing/2014/main" val="958501343"/>
                    </a:ext>
                  </a:extLst>
                </a:gridCol>
              </a:tblGrid>
              <a:tr h="842624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  </a:t>
                      </a:r>
                    </a:p>
                    <a:p>
                      <a:r>
                        <a:rPr kumimoji="1" lang="en-US" altLang="ja-JP" sz="4000" dirty="0" smtClean="0"/>
                        <a:t>10</a:t>
                      </a:r>
                      <a:r>
                        <a:rPr kumimoji="1" lang="ja-JP" altLang="en-US" sz="4000" dirty="0" smtClean="0"/>
                        <a:t>月</a:t>
                      </a:r>
                      <a:endParaRPr kumimoji="1" lang="ja-JP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dirty="0" smtClean="0"/>
                    </a:p>
                    <a:p>
                      <a:r>
                        <a:rPr kumimoji="1" lang="en-US" altLang="ja-JP" sz="4000" dirty="0" smtClean="0"/>
                        <a:t>  11</a:t>
                      </a:r>
                      <a:r>
                        <a:rPr kumimoji="1" lang="ja-JP" altLang="en-US" sz="4000" dirty="0" smtClean="0"/>
                        <a:t>月</a:t>
                      </a:r>
                      <a:endParaRPr kumimoji="1" lang="ja-JP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dirty="0" smtClean="0"/>
                    </a:p>
                    <a:p>
                      <a:r>
                        <a:rPr kumimoji="1" lang="en-US" altLang="ja-JP" sz="4000" dirty="0" smtClean="0"/>
                        <a:t>  12</a:t>
                      </a:r>
                      <a:r>
                        <a:rPr kumimoji="1" lang="ja-JP" altLang="en-US" sz="4000" dirty="0" smtClean="0"/>
                        <a:t>月</a:t>
                      </a:r>
                      <a:endParaRPr kumimoji="1" lang="ja-JP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aseline="0" dirty="0" smtClean="0"/>
                        <a:t>  </a:t>
                      </a:r>
                    </a:p>
                    <a:p>
                      <a:r>
                        <a:rPr kumimoji="1" lang="en-US" altLang="ja-JP" sz="4000" dirty="0" smtClean="0"/>
                        <a:t>   1</a:t>
                      </a:r>
                      <a:r>
                        <a:rPr kumimoji="1" lang="ja-JP" altLang="en-US" sz="4000" dirty="0" smtClean="0"/>
                        <a:t>月</a:t>
                      </a:r>
                      <a:endParaRPr kumimoji="1" lang="en-US" altLang="ja-JP" sz="4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dirty="0" smtClean="0"/>
                    </a:p>
                    <a:p>
                      <a:r>
                        <a:rPr kumimoji="1" lang="en-US" altLang="ja-JP" dirty="0" smtClean="0"/>
                        <a:t>      </a:t>
                      </a:r>
                      <a:r>
                        <a:rPr kumimoji="1" lang="en-US" altLang="ja-JP" sz="4000" dirty="0" smtClean="0"/>
                        <a:t>2</a:t>
                      </a:r>
                      <a:r>
                        <a:rPr kumimoji="1" lang="ja-JP" altLang="en-US" sz="4000" dirty="0" smtClean="0"/>
                        <a:t>月</a:t>
                      </a:r>
                      <a:endParaRPr kumimoji="1" lang="ja-JP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764187"/>
                  </a:ext>
                </a:extLst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924951" y="2605389"/>
            <a:ext cx="10372314" cy="39083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235382" y="2605389"/>
            <a:ext cx="1061884" cy="39083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24951" y="2605389"/>
            <a:ext cx="1346301" cy="39083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68082" y="1191840"/>
            <a:ext cx="3763888" cy="10094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24951" y="2605389"/>
            <a:ext cx="10372314" cy="39083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24951" y="2605389"/>
            <a:ext cx="1346301" cy="39083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71252" y="2605389"/>
            <a:ext cx="1267402" cy="39083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497830" y="2605389"/>
            <a:ext cx="1345422" cy="39083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843252" y="2605389"/>
            <a:ext cx="1061883" cy="39083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905135" y="2605389"/>
            <a:ext cx="2330247" cy="39083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>
            <a:off x="2878701" y="2605389"/>
            <a:ext cx="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527755" y="2605389"/>
            <a:ext cx="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4044669" y="2605389"/>
            <a:ext cx="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5004629" y="2605389"/>
            <a:ext cx="2286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905368" y="2605389"/>
            <a:ext cx="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9235440" y="2605389"/>
            <a:ext cx="2286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9726930" y="2605389"/>
            <a:ext cx="3429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6354948" y="2605389"/>
            <a:ext cx="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8324718" y="2605389"/>
            <a:ext cx="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8781918" y="2605389"/>
            <a:ext cx="0" cy="3908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10396991" y="2913630"/>
            <a:ext cx="738664" cy="3291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卒業研究発表会</a:t>
            </a:r>
            <a:endParaRPr kumimoji="1"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6991556" y="3674745"/>
            <a:ext cx="738664" cy="2686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冬休み</a:t>
            </a:r>
            <a:endParaRPr kumimoji="1"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cxnSp>
        <p:nvCxnSpPr>
          <p:cNvPr id="47" name="直線コネクタ 46"/>
          <p:cNvCxnSpPr>
            <a:stCxn id="6" idx="1"/>
          </p:cNvCxnSpPr>
          <p:nvPr/>
        </p:nvCxnSpPr>
        <p:spPr>
          <a:xfrm>
            <a:off x="924951" y="4559550"/>
            <a:ext cx="59183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6" idx="1"/>
            <a:endCxn id="16" idx="3"/>
          </p:cNvCxnSpPr>
          <p:nvPr/>
        </p:nvCxnSpPr>
        <p:spPr>
          <a:xfrm>
            <a:off x="7905135" y="4559550"/>
            <a:ext cx="23302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924950" y="3579694"/>
            <a:ext cx="5918301" cy="148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2271252" y="3063240"/>
            <a:ext cx="4572000" cy="23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271252" y="4114800"/>
            <a:ext cx="4572000" cy="1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/>
        </p:nvCxnSpPr>
        <p:spPr>
          <a:xfrm>
            <a:off x="7905135" y="3579694"/>
            <a:ext cx="2330247" cy="7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68" name="直線コネクタ 7167"/>
          <p:cNvCxnSpPr/>
          <p:nvPr/>
        </p:nvCxnSpPr>
        <p:spPr>
          <a:xfrm>
            <a:off x="7905135" y="3063240"/>
            <a:ext cx="2330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71" name="直線コネクタ 7170"/>
          <p:cNvCxnSpPr/>
          <p:nvPr/>
        </p:nvCxnSpPr>
        <p:spPr>
          <a:xfrm>
            <a:off x="7905135" y="4114800"/>
            <a:ext cx="2330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75" name="直線コネクタ 7174"/>
          <p:cNvCxnSpPr/>
          <p:nvPr/>
        </p:nvCxnSpPr>
        <p:spPr>
          <a:xfrm>
            <a:off x="924950" y="5440680"/>
            <a:ext cx="59183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79" name="直線コネクタ 7178"/>
          <p:cNvCxnSpPr/>
          <p:nvPr/>
        </p:nvCxnSpPr>
        <p:spPr>
          <a:xfrm>
            <a:off x="7905135" y="5440680"/>
            <a:ext cx="23302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82" name="直線コネクタ 7181"/>
          <p:cNvCxnSpPr/>
          <p:nvPr/>
        </p:nvCxnSpPr>
        <p:spPr>
          <a:xfrm flipV="1">
            <a:off x="2271252" y="5968706"/>
            <a:ext cx="4571999" cy="3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87" name="直線コネクタ 7186"/>
          <p:cNvCxnSpPr/>
          <p:nvPr/>
        </p:nvCxnSpPr>
        <p:spPr>
          <a:xfrm>
            <a:off x="2271252" y="5017770"/>
            <a:ext cx="4571999" cy="22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89" name="直線コネクタ 7188"/>
          <p:cNvCxnSpPr/>
          <p:nvPr/>
        </p:nvCxnSpPr>
        <p:spPr>
          <a:xfrm>
            <a:off x="7905135" y="5017770"/>
            <a:ext cx="2330247" cy="22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91" name="直線コネクタ 7190"/>
          <p:cNvCxnSpPr/>
          <p:nvPr/>
        </p:nvCxnSpPr>
        <p:spPr>
          <a:xfrm>
            <a:off x="7905135" y="5968706"/>
            <a:ext cx="2330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92" name="テキスト ボックス 7191"/>
          <p:cNvSpPr txBox="1"/>
          <p:nvPr/>
        </p:nvSpPr>
        <p:spPr>
          <a:xfrm>
            <a:off x="1242843" y="2933039"/>
            <a:ext cx="1532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開発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7193" name="テキスト ボックス 7192"/>
          <p:cNvSpPr txBox="1"/>
          <p:nvPr/>
        </p:nvSpPr>
        <p:spPr>
          <a:xfrm>
            <a:off x="1095131" y="3912895"/>
            <a:ext cx="129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テスト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7194" name="テキスト ボックス 7193"/>
          <p:cNvSpPr txBox="1"/>
          <p:nvPr/>
        </p:nvSpPr>
        <p:spPr>
          <a:xfrm>
            <a:off x="993993" y="4829145"/>
            <a:ext cx="1794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資料作成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7195" name="テキスト ボックス 7194"/>
          <p:cNvSpPr txBox="1"/>
          <p:nvPr/>
        </p:nvSpPr>
        <p:spPr>
          <a:xfrm>
            <a:off x="1004773" y="5754705"/>
            <a:ext cx="2183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発表準備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1028" name="Picture 4" descr="透過素材】矢印（赤） - ニコニ・コモン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35" b="9152"/>
          <a:stretch/>
        </p:blipFill>
        <p:spPr bwMode="auto">
          <a:xfrm>
            <a:off x="2035494" y="2994942"/>
            <a:ext cx="4794452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透過素材】矢印（赤） - ニコニ・コモン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35" b="9152"/>
          <a:stretch/>
        </p:blipFill>
        <p:spPr bwMode="auto">
          <a:xfrm>
            <a:off x="7844659" y="3007228"/>
            <a:ext cx="1509514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49" y="2994943"/>
            <a:ext cx="674371" cy="7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透過素材】矢印（赤） - ニコニ・コモンズ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35" b="9152"/>
          <a:stretch/>
        </p:blipFill>
        <p:spPr bwMode="auto">
          <a:xfrm>
            <a:off x="2039188" y="2542553"/>
            <a:ext cx="4346864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透過素材】矢印（赤） - ニコニ・コモンズ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35" b="9152"/>
          <a:stretch/>
        </p:blipFill>
        <p:spPr bwMode="auto">
          <a:xfrm>
            <a:off x="5888406" y="3570218"/>
            <a:ext cx="961498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5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727" y="2524547"/>
            <a:ext cx="674371" cy="81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132" y="3543951"/>
            <a:ext cx="401624" cy="7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透過素材】矢印（赤） - ニコニ・コモン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35" b="9152"/>
          <a:stretch/>
        </p:blipFill>
        <p:spPr bwMode="auto">
          <a:xfrm>
            <a:off x="7829839" y="4012499"/>
            <a:ext cx="1509514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89" y="4032276"/>
            <a:ext cx="1061882" cy="73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透過素材】矢印（赤） - ニコニ・コモンズ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35" b="9152"/>
          <a:stretch/>
        </p:blipFill>
        <p:spPr bwMode="auto">
          <a:xfrm>
            <a:off x="7846782" y="4451438"/>
            <a:ext cx="1654179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5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72" y="4440837"/>
            <a:ext cx="796409" cy="7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5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751" y="5385543"/>
            <a:ext cx="967947" cy="7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透過素材】矢印（赤） - ニコニ・コモンズ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35" b="9152"/>
          <a:stretch/>
        </p:blipFill>
        <p:spPr bwMode="auto">
          <a:xfrm>
            <a:off x="7839608" y="5391610"/>
            <a:ext cx="1654179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透過素材】矢印（赤） - ニコニ・コモン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35" b="9152"/>
          <a:stretch/>
        </p:blipFill>
        <p:spPr bwMode="auto">
          <a:xfrm>
            <a:off x="8251707" y="4909344"/>
            <a:ext cx="1240162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976" y="4932002"/>
            <a:ext cx="1059929" cy="73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透過素材】矢印（赤） - ニコニ・コモン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5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35" b="9152"/>
          <a:stretch/>
        </p:blipFill>
        <p:spPr bwMode="auto">
          <a:xfrm>
            <a:off x="8251707" y="5903039"/>
            <a:ext cx="1509514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577" y="5930767"/>
            <a:ext cx="1059929" cy="73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021" y="775470"/>
            <a:ext cx="763352" cy="8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透過素材】矢印（赤） - ニコニ・コモンズ"/>
          <p:cNvPicPr>
            <a:picLocks noChangeAspect="1" noChangeArrowheads="1"/>
          </p:cNvPicPr>
          <p:nvPr/>
        </p:nvPicPr>
        <p:blipFill>
          <a:blip r:embed="rId5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57" y="135427"/>
            <a:ext cx="779881" cy="7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7" name="テキスト ボックス 7196"/>
          <p:cNvSpPr txBox="1"/>
          <p:nvPr/>
        </p:nvSpPr>
        <p:spPr>
          <a:xfrm>
            <a:off x="10661310" y="275838"/>
            <a:ext cx="948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予定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7198" name="テキスト ボックス 7197"/>
          <p:cNvSpPr txBox="1"/>
          <p:nvPr/>
        </p:nvSpPr>
        <p:spPr>
          <a:xfrm>
            <a:off x="10669902" y="909941"/>
            <a:ext cx="113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実績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45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青色 背景の画像383点｜完全無料画像検索のプリ画像💓byG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1" y="471949"/>
            <a:ext cx="6266401" cy="12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背景 青 単色の画像40点｜完全無料画像検索のプリ画像💓byG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0" y="2287789"/>
            <a:ext cx="5725703" cy="41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背景 青 単色の画像40点｜完全無料画像検索のプリ画像💓byG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3" y="2287790"/>
            <a:ext cx="5736404" cy="41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3783792" y="756650"/>
            <a:ext cx="4778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反 省 点 と 課 題</a:t>
            </a:r>
            <a:endParaRPr kumimoji="1" lang="ja-JP" altLang="en-US" sz="44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743200" y="694965"/>
            <a:ext cx="6328722" cy="128131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60998" y="2521975"/>
            <a:ext cx="188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反省点</a:t>
            </a:r>
            <a:endParaRPr kumimoji="1"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31263" y="2509015"/>
            <a:ext cx="252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追加点</a:t>
            </a:r>
            <a:endParaRPr kumimoji="1"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906644" y="3651142"/>
            <a:ext cx="3831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  <a:ea typeface="BIZ UDゴシック" panose="020B0400000000000000" pitchFamily="49" charset="-128"/>
              </a:rPr>
              <a:t>SNS</a:t>
            </a:r>
            <a:r>
              <a:rPr kumimoji="1" lang="ja-JP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連携</a:t>
            </a:r>
            <a:endParaRPr kumimoji="1" lang="ja-JP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629832" y="4836977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ペンの種類</a:t>
            </a:r>
            <a:endParaRPr kumimoji="1" lang="ja-JP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8111507" y="3168306"/>
            <a:ext cx="1711023" cy="129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-346926" y="3790537"/>
            <a:ext cx="6773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 smtClean="0">
                <a:solidFill>
                  <a:schemeClr val="bg2">
                    <a:lumMod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スケジュール管理</a:t>
            </a:r>
            <a:endParaRPr kumimoji="1" lang="en-US" altLang="ja-JP" sz="3600" dirty="0" smtClean="0">
              <a:solidFill>
                <a:schemeClr val="bg2">
                  <a:lumMod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algn="ctr"/>
            <a:endParaRPr lang="en-US" altLang="ja-JP" sz="3600" dirty="0">
              <a:solidFill>
                <a:schemeClr val="bg2">
                  <a:lumMod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algn="ctr"/>
            <a:r>
              <a:rPr lang="ja-JP" altLang="en-US" sz="3600" dirty="0">
                <a:solidFill>
                  <a:schemeClr val="bg2">
                    <a:lumMod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言語</a:t>
            </a:r>
            <a:r>
              <a:rPr lang="ja-JP" altLang="en-US" sz="3600" dirty="0" smtClean="0">
                <a:solidFill>
                  <a:schemeClr val="bg2">
                    <a:lumMod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の知識・理解不足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1957101" y="3168306"/>
            <a:ext cx="1986249" cy="129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8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サーモンピンク 無地 背景の画像2点｜完全無料画像検索のプリ画像💓byG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6724"/>
            <a:ext cx="9438966" cy="3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781664" y="737420"/>
            <a:ext cx="3282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ま と め</a:t>
            </a:r>
            <a:endParaRPr kumimoji="1" lang="ja-JP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68709" y="2663640"/>
            <a:ext cx="9070257" cy="375190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155858" y="280218"/>
            <a:ext cx="3701846" cy="557489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81664" y="3067663"/>
            <a:ext cx="55299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Android </a:t>
            </a:r>
            <a:r>
              <a:rPr kumimoji="1" lang="en-US" altLang="ja-JP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studio</a:t>
            </a:r>
            <a:r>
              <a:rPr kumimoji="1" lang="ja-JP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における</a:t>
            </a:r>
            <a:endParaRPr kumimoji="1" lang="en-US" altLang="ja-JP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開発技術の向上</a:t>
            </a:r>
            <a:endParaRPr kumimoji="1" lang="en-US" altLang="ja-JP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lang="en-US" altLang="ja-JP" sz="3600" b="1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見やすい・使いやすい</a:t>
            </a:r>
            <a:endParaRPr kumimoji="1" lang="en-US" altLang="ja-JP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アプリ</a:t>
            </a:r>
            <a:r>
              <a:rPr lang="ja-JP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制作</a:t>
            </a:r>
            <a:r>
              <a:rPr kumimoji="1" lang="ja-JP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の難しさ</a:t>
            </a:r>
            <a:endParaRPr kumimoji="1" lang="ja-JP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930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群青色とは?(英語でultramarine)】色の雰囲気/見本画像や合う色の組み合わせ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55494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コネクタ 5"/>
          <p:cNvCxnSpPr/>
          <p:nvPr/>
        </p:nvCxnSpPr>
        <p:spPr>
          <a:xfrm flipV="1">
            <a:off x="2554941" y="1290917"/>
            <a:ext cx="7100046" cy="13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554940" y="1514181"/>
            <a:ext cx="7100047" cy="2204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39034" y="2380131"/>
            <a:ext cx="294490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●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メンバー紹介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●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開発環境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研究目的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●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研究理由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作品紹介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機能一覧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98341" y="2380130"/>
            <a:ext cx="398032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●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実演</a:t>
            </a:r>
            <a:endParaRPr kumimoji="1"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● </a:t>
            </a:r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問題と解決</a:t>
            </a:r>
            <a:endParaRPr kumimoji="1"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●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スケジュール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● </a:t>
            </a:r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反省</a:t>
            </a:r>
            <a:r>
              <a:rPr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</a:t>
            </a:r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● </a:t>
            </a:r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まとめ</a:t>
            </a:r>
            <a:endParaRPr kumimoji="1"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● </a:t>
            </a:r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質疑応答</a:t>
            </a:r>
            <a:endParaRPr kumimoji="1" lang="ja-JP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77304" y="897454"/>
            <a:ext cx="1200329" cy="3455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6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目 次</a:t>
            </a:r>
            <a:endParaRPr kumimoji="1" lang="ja-JP" altLang="en-US" sz="6600" dirty="0"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00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美しい花の画像: 驚くばかりイラスト はてなマーク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958" y1="69167" x2="43958" y2="6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0" y="106403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716846" y="1064037"/>
            <a:ext cx="9137967" cy="494808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35842" y="2791556"/>
            <a:ext cx="4625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質疑応答</a:t>
            </a:r>
            <a:endParaRPr kumimoji="1" lang="ja-JP" altLang="en-US" sz="8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179870" y="530942"/>
            <a:ext cx="8893277" cy="59878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55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005781" y="2499360"/>
            <a:ext cx="75410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ご清聴</a:t>
            </a:r>
            <a:endParaRPr lang="en-US" altLang="ja-JP" sz="4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あり</a:t>
            </a:r>
            <a:r>
              <a:rPr kumimoji="1" lang="ja-JP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がとう</a:t>
            </a:r>
            <a:r>
              <a:rPr kumimoji="1" lang="ja-JP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ございました</a:t>
            </a:r>
            <a:endParaRPr kumimoji="1" lang="ja-JP" altLang="en-US" sz="4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519081" y="1275847"/>
            <a:ext cx="8834285" cy="44612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005781" y="873896"/>
            <a:ext cx="8863781" cy="526517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3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オレンジ カラー 無地の画像70点｜完全無料画像検索のプリ画像💓byG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591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410734" y="1692322"/>
            <a:ext cx="4781266" cy="28660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140415" y="718165"/>
            <a:ext cx="3784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メンバー紹介</a:t>
            </a:r>
            <a:endParaRPr kumimoji="1" lang="ja-JP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410734" y="1583140"/>
            <a:ext cx="4781266" cy="136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3187296" y="3768527"/>
            <a:ext cx="2210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古田</a:t>
            </a:r>
            <a:endParaRPr kumimoji="1" lang="ja-JP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40067" y="3779370"/>
            <a:ext cx="1460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石川</a:t>
            </a:r>
            <a:endParaRPr kumimoji="1" lang="ja-JP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53212" y="3790027"/>
            <a:ext cx="144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戎井</a:t>
            </a:r>
            <a:endParaRPr kumimoji="1" lang="ja-JP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011293" y="3760608"/>
            <a:ext cx="1241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秦</a:t>
            </a:r>
            <a:endParaRPr kumimoji="1" lang="ja-JP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253240" y="3752140"/>
            <a:ext cx="1473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舟岡</a:t>
            </a:r>
            <a:endParaRPr kumimoji="1" lang="ja-JP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909903" y="3308233"/>
            <a:ext cx="198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チームリーダー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42793" y="3326771"/>
            <a:ext cx="21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開発リーダー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 rot="20915038">
            <a:off x="2731702" y="3037044"/>
            <a:ext cx="91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★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21080856">
            <a:off x="4850681" y="3012647"/>
            <a:ext cx="118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☆</a:t>
            </a:r>
            <a:endParaRPr kumimoji="1" lang="ja-JP" altLang="en-US" dirty="0"/>
          </a:p>
        </p:txBody>
      </p:sp>
      <p:pic>
        <p:nvPicPr>
          <p:cNvPr id="15" name="Picture 2" descr="無地背景[82625359]｜完全無料画像検索のプリ画像 byG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3591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無地背景[82625359]｜完全無料画像検索のプリ画像 byGMO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32" y="1690712"/>
            <a:ext cx="4781267" cy="28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/>
          <p:cNvSpPr txBox="1"/>
          <p:nvPr/>
        </p:nvSpPr>
        <p:spPr>
          <a:xfrm>
            <a:off x="7010011" y="3287490"/>
            <a:ext cx="158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開発サブ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41961" y="3286233"/>
            <a:ext cx="26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画面デザイン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1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54430" y="188259"/>
            <a:ext cx="3576918" cy="56612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4128247" y="188259"/>
            <a:ext cx="3832411" cy="566121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202706" y="188259"/>
            <a:ext cx="3778624" cy="56612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56537" y="5943597"/>
            <a:ext cx="2991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rPr>
              <a:t>開 発 環 境</a:t>
            </a:r>
            <a:endParaRPr kumimoji="1" lang="ja-JP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HGSｺﾞｼｯｸM" panose="020B0600000000000000" pitchFamily="50" charset="-128"/>
              <a:ea typeface="HGSｺﾞｼｯｸM" panose="020B06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5494" y="188259"/>
            <a:ext cx="3576918" cy="446442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137535" y="198344"/>
            <a:ext cx="3832411" cy="44644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202706" y="198343"/>
            <a:ext cx="3778624" cy="44442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128247" y="4092858"/>
            <a:ext cx="10661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２</a:t>
            </a:r>
            <a:endParaRPr lang="ja-JP" alt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253950" y="4050747"/>
            <a:ext cx="11079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7200" b="1" cap="none" spc="0" dirty="0" smtClean="0">
                <a:ln w="222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１</a:t>
            </a:r>
            <a:endParaRPr lang="ja-JP" altLang="en-US" sz="7200" b="1" cap="none" spc="0" dirty="0">
              <a:ln w="22225">
                <a:solidFill>
                  <a:schemeClr val="bg1">
                    <a:lumMod val="7500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278820" y="4050746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7200" b="1" dirty="0" smtClean="0">
                <a:ln w="222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３</a:t>
            </a:r>
            <a:endParaRPr lang="ja-JP" altLang="en-US" sz="7200" b="1" dirty="0">
              <a:ln w="22225">
                <a:solidFill>
                  <a:schemeClr val="bg1">
                    <a:lumMod val="7500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603995" y="5123329"/>
            <a:ext cx="2228417" cy="55683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43953" y="5136776"/>
            <a:ext cx="2339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開発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環境</a:t>
            </a:r>
            <a:endParaRPr kumimoji="1" lang="ja-JP" altLang="en-US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809129" y="5123330"/>
            <a:ext cx="2151530" cy="50305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233575" y="5103159"/>
            <a:ext cx="225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開発言語</a:t>
            </a:r>
            <a:endParaRPr kumimoji="1" lang="ja-JP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523039" y="5103159"/>
            <a:ext cx="2458291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980613" y="5048870"/>
            <a:ext cx="2136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使用ツール</a:t>
            </a:r>
            <a:endParaRPr kumimoji="1" lang="ja-JP" altLang="en-US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9065149" y="6076852"/>
            <a:ext cx="169280" cy="5746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8832818" y="6076853"/>
            <a:ext cx="0" cy="57463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76" name="Picture 4" descr="Android Studio3.1を日本語化する | HIROMARTBLO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40" y="1345923"/>
            <a:ext cx="1581665" cy="15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otlin]Javaと比較してみる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07" y="515217"/>
            <a:ext cx="1487088" cy="148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Zoom（ズーム）飲み会のやり方・始め方を徹底開設！安全に楽しく開催する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250" y1="48511" x2="41250" y2="48511"/>
                        <a14:foregroundMark x1="61875" y1="48936" x2="61875" y2="48936"/>
                        <a14:foregroundMark x1="61875" y1="56170" x2="61875" y2="56170"/>
                        <a14:foregroundMark x1="58906" y1="53404" x2="58906" y2="53404"/>
                        <a14:foregroundMark x1="37031" y1="39787" x2="43281" y2="40213"/>
                        <a14:foregroundMark x1="43906" y1="40213" x2="52500" y2="39787"/>
                        <a14:foregroundMark x1="53438" y1="40851" x2="53438" y2="40851"/>
                        <a14:foregroundMark x1="36875" y1="39787" x2="34063" y2="44255"/>
                        <a14:foregroundMark x1="35313" y1="46383" x2="35625" y2="59574"/>
                        <a14:foregroundMark x1="36250" y1="58723" x2="54375" y2="41702"/>
                        <a14:foregroundMark x1="37813" y1="58723" x2="51406" y2="60213"/>
                        <a14:foregroundMark x1="59375" y1="45532" x2="64375" y2="41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789" y="298901"/>
            <a:ext cx="3032000" cy="22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/>
          <p:cNvSpPr txBox="1"/>
          <p:nvPr/>
        </p:nvSpPr>
        <p:spPr>
          <a:xfrm>
            <a:off x="829924" y="3180849"/>
            <a:ext cx="383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AndroidStudio</a:t>
            </a:r>
            <a:endParaRPr kumimoji="1" lang="ja-JP" altLang="en-US" sz="2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70978" y="1789252"/>
            <a:ext cx="2589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</a:t>
            </a:r>
            <a:r>
              <a:rPr kumimoji="1" lang="en-US" altLang="ja-JP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otlin</a:t>
            </a:r>
            <a:endParaRPr kumimoji="1" lang="ja-JP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600853" y="2064497"/>
            <a:ext cx="244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>
                    <a:lumMod val="9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zoom</a:t>
            </a:r>
            <a:endParaRPr kumimoji="1" lang="ja-JP" altLang="en-US" sz="2800" dirty="0">
              <a:solidFill>
                <a:schemeClr val="bg1">
                  <a:lumMod val="9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26" name="Picture 2" descr="LINE」をApp Storeで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250" y1="52698" x2="51250" y2="52698"/>
                        <a14:foregroundMark x1="53000" y1="56825" x2="53000" y2="56825"/>
                        <a14:foregroundMark x1="50167" y1="63175" x2="50167" y2="63175"/>
                        <a14:foregroundMark x1="49833" y1="67460" x2="52333" y2="69206"/>
                        <a14:foregroundMark x1="52917" y1="62698" x2="52167" y2="66984"/>
                        <a14:foregroundMark x1="52417" y1="65714" x2="61750" y2="50794"/>
                        <a14:foregroundMark x1="50000" y1="65714" x2="39000" y2="54286"/>
                        <a14:foregroundMark x1="39000" y1="51429" x2="40750" y2="37143"/>
                        <a14:foregroundMark x1="39833" y1="38889" x2="55417" y2="35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789" y="464447"/>
            <a:ext cx="3564181" cy="18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10448929" y="2164533"/>
            <a:ext cx="101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LINE</a:t>
            </a:r>
            <a:endParaRPr kumimoji="1" lang="ja-JP" altLang="en-US" sz="2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28" name="Picture 4" descr="法人さま向けソフトウェア/モバイル・クラウドソリューション製品一覧 | SmaBiz!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082" y="2652860"/>
            <a:ext cx="2483872" cy="16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/>
          <p:cNvSpPr txBox="1"/>
          <p:nvPr/>
        </p:nvSpPr>
        <p:spPr>
          <a:xfrm>
            <a:off x="9670683" y="4063091"/>
            <a:ext cx="244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</a:t>
            </a:r>
            <a:r>
              <a:rPr kumimoji="1" lang="en-US" altLang="ja-JP" sz="2400" dirty="0" smtClean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hotoshop</a:t>
            </a:r>
            <a:endParaRPr kumimoji="1" lang="ja-JP" altLang="en-US" sz="2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6" name="Picture 4" descr="java】javaにおけるコンストラクタの使い方・おさらい – 株式会社シーポイントラボ ｜ 浜松のシステム・RTK-GNSS開発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1"/>
          <a:stretch/>
        </p:blipFill>
        <p:spPr bwMode="auto">
          <a:xfrm>
            <a:off x="4951649" y="2379485"/>
            <a:ext cx="2064393" cy="139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5434949" y="3692808"/>
            <a:ext cx="1515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J</a:t>
            </a:r>
            <a:r>
              <a:rPr kumimoji="1"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ava</a:t>
            </a:r>
            <a:endParaRPr kumimoji="1" lang="ja-JP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2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黄緑背景 / risu820 さんのイラスト - ニコニコ静画 (イラスト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7961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64123" y="972393"/>
            <a:ext cx="4192230" cy="522192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740010" y="2454135"/>
            <a:ext cx="4262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開発</a:t>
            </a:r>
            <a:r>
              <a:rPr lang="ja-JP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技術</a:t>
            </a:r>
            <a:r>
              <a:rPr lang="ja-JP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の</a:t>
            </a:r>
            <a:r>
              <a:rPr lang="ja-JP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向上</a:t>
            </a:r>
            <a:endParaRPr kumimoji="1" lang="ja-JP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740010" y="3963031"/>
            <a:ext cx="37460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チームで仕事を行う上での</a:t>
            </a:r>
            <a:endParaRPr kumimoji="1" lang="en-US" altLang="ja-JP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  <a:p>
            <a:r>
              <a:rPr lang="ja-JP" altLang="en-US" sz="4400" dirty="0" smtClean="0">
                <a:solidFill>
                  <a:srgbClr val="00CC66"/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意思</a:t>
            </a:r>
            <a:r>
              <a:rPr lang="ja-JP" altLang="en-US" sz="4400" dirty="0">
                <a:solidFill>
                  <a:srgbClr val="00CC66"/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疎通</a:t>
            </a:r>
            <a:r>
              <a:rPr lang="ja-JP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の徹底</a:t>
            </a:r>
            <a:endParaRPr kumimoji="1" lang="ja-JP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653" y="2202150"/>
            <a:ext cx="5117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実際に社会で</a:t>
            </a:r>
            <a:endParaRPr kumimoji="1" lang="en-US" altLang="ja-JP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  <a:p>
            <a:r>
              <a:rPr kumimoji="1" lang="ja-JP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働く自分を</a:t>
            </a:r>
            <a:endParaRPr kumimoji="1" lang="en-US" altLang="ja-JP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  <a:p>
            <a:r>
              <a:rPr kumimoji="1" lang="ja-JP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イメージする</a:t>
            </a:r>
            <a:endParaRPr kumimoji="1" lang="ja-JP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</p:txBody>
      </p:sp>
      <p:pic>
        <p:nvPicPr>
          <p:cNvPr id="4102" name="Picture 6" descr="黄緑 背景の画像1046点｜完全無料画像検索のプリ画像💓byG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335" y="528944"/>
            <a:ext cx="3829665" cy="8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9239863" y="528944"/>
            <a:ext cx="35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rPr>
              <a:t>研究</a:t>
            </a:r>
            <a:r>
              <a:rPr lang="ja-JP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rPr>
              <a:t>目的</a:t>
            </a:r>
            <a:endParaRPr kumimoji="1" lang="ja-JP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HGSｺﾞｼｯｸM" panose="020B0600000000000000" pitchFamily="50" charset="-128"/>
              <a:ea typeface="HGSｺﾞｼｯｸM" panose="020B0600000000000000" pitchFamily="50" charset="-128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8362335" y="1592826"/>
            <a:ext cx="382966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 flipH="1">
            <a:off x="4977581" y="2924741"/>
            <a:ext cx="1401096" cy="1038290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8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かわいい 真っピンクの画像4点｜完全無料画像検索のプリ画像💓byG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0" y="-17810"/>
            <a:ext cx="121666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真っピンク 原画の画像5点｜完全無料画像検索のプリ画像💓byG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90" y="703044"/>
            <a:ext cx="10487661" cy="541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薄ピンク シンプルの画像64点｜完全無料画像検索のプリ画像💓byG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9" y="1336465"/>
            <a:ext cx="8906539" cy="41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3313664" y="2924072"/>
            <a:ext cx="526298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6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66CC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塗り絵アプリ</a:t>
            </a:r>
            <a:endParaRPr lang="ja-JP" altLang="en-US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66CC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774209" y="1569492"/>
            <a:ext cx="8475260" cy="368489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06413" y="4178640"/>
            <a:ext cx="540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ステイ</a:t>
            </a:r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ホーム</a:t>
            </a:r>
            <a:r>
              <a:rPr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での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素敵な時間を提供します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65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緑とは - コトバン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00" y="-32669"/>
            <a:ext cx="65173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0" y="363071"/>
            <a:ext cx="3402106" cy="83371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-13447" y="1250576"/>
            <a:ext cx="34155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89111" y="487541"/>
            <a:ext cx="2501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研 究 理 由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6267" y="2175448"/>
            <a:ext cx="4791769" cy="125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solidFill>
                  <a:srgbClr val="00CC66"/>
                </a:solidFill>
              </a:rPr>
              <a:t>幅広い年代の方</a:t>
            </a:r>
            <a:r>
              <a:rPr kumimoji="1" lang="ja-JP" altLang="en-US" sz="3600" dirty="0" smtClean="0"/>
              <a:t>に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楽しんでいただきたい</a:t>
            </a:r>
            <a:endParaRPr kumimoji="1" lang="ja-JP" altLang="en-US" sz="3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199" y="4362203"/>
            <a:ext cx="46661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おうち時間を</a:t>
            </a:r>
            <a:r>
              <a:rPr kumimoji="1" lang="ja-JP" altLang="en-US" sz="4000" b="1" dirty="0" smtClean="0">
                <a:solidFill>
                  <a:srgbClr val="00CC66"/>
                </a:solidFill>
              </a:rPr>
              <a:t>有意義</a:t>
            </a:r>
            <a:r>
              <a:rPr kumimoji="1" lang="ja-JP" altLang="en-US" sz="3600" dirty="0" smtClean="0"/>
              <a:t>に過ごしてほしい</a:t>
            </a:r>
            <a:endParaRPr kumimoji="1" lang="ja-JP" altLang="en-US" sz="3600" dirty="0"/>
          </a:p>
        </p:txBody>
      </p:sp>
      <p:sp>
        <p:nvSpPr>
          <p:cNvPr id="11" name="右矢印 10"/>
          <p:cNvSpPr/>
          <p:nvPr/>
        </p:nvSpPr>
        <p:spPr>
          <a:xfrm>
            <a:off x="5039336" y="3295602"/>
            <a:ext cx="1270646" cy="100026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90965" y="3238819"/>
            <a:ext cx="43672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solidFill>
                  <a:schemeClr val="bg1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利用できる</a:t>
            </a:r>
            <a:endParaRPr lang="en-US" altLang="ja-JP" sz="3600" dirty="0" smtClean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600" dirty="0" smtClean="0">
                <a:solidFill>
                  <a:schemeClr val="bg1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塗り絵アプリは</a:t>
            </a:r>
            <a:endParaRPr kumimoji="1" lang="en-US" altLang="ja-JP" sz="3600" dirty="0" smtClean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600" dirty="0" smtClean="0">
                <a:solidFill>
                  <a:schemeClr val="bg1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どうだろうか！！</a:t>
            </a:r>
            <a:endParaRPr kumimoji="1" lang="ja-JP" altLang="en-US" sz="36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309982" y="2175448"/>
            <a:ext cx="57246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1" cap="none" spc="0" dirty="0" smtClean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誰もが簡単に楽しく</a:t>
            </a:r>
            <a:endParaRPr lang="ja-JP" altLang="en-US" sz="4800" b="1" cap="none" spc="0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67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642852" y="1342103"/>
            <a:ext cx="8549148" cy="35101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344697" y="2681662"/>
            <a:ext cx="2920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作品紹介</a:t>
            </a:r>
            <a:endParaRPr kumimoji="1" lang="ja-JP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flipH="1">
            <a:off x="781665" y="0"/>
            <a:ext cx="14748" cy="69907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0" y="1814052"/>
            <a:ext cx="12192000" cy="29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5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「フィルム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080" y="-1165123"/>
            <a:ext cx="13309705" cy="943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3140" y="819762"/>
            <a:ext cx="5469197" cy="54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299</Words>
  <Application>Microsoft Office PowerPoint</Application>
  <PresentationFormat>ワイド画面</PresentationFormat>
  <Paragraphs>125</Paragraphs>
  <Slides>21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6" baseType="lpstr">
      <vt:lpstr>BIZ UDPゴシック</vt:lpstr>
      <vt:lpstr>BIZ UDゴシック</vt:lpstr>
      <vt:lpstr>HGPｺﾞｼｯｸE</vt:lpstr>
      <vt:lpstr>HGPｺﾞｼｯｸM</vt:lpstr>
      <vt:lpstr>HGSｺﾞｼｯｸE</vt:lpstr>
      <vt:lpstr>HGSｺﾞｼｯｸM</vt:lpstr>
      <vt:lpstr>HGｺﾞｼｯｸM</vt:lpstr>
      <vt:lpstr>HG創英角ｺﾞｼｯｸUB</vt:lpstr>
      <vt:lpstr>游ゴシック</vt:lpstr>
      <vt:lpstr>游ゴシック Light</vt:lpstr>
      <vt:lpstr>Arial</vt:lpstr>
      <vt:lpstr>Arial Black</vt:lpstr>
      <vt:lpstr>Bahnschrift SemiLight</vt:lpstr>
      <vt:lpstr>Calibri</vt:lpstr>
      <vt:lpstr>Office テーマ</vt:lpstr>
      <vt:lpstr>youColor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youcolor</dc:title>
  <dc:creator>舟岡沙恵</dc:creator>
  <cp:lastModifiedBy>舟岡　沙恵</cp:lastModifiedBy>
  <cp:revision>139</cp:revision>
  <dcterms:created xsi:type="dcterms:W3CDTF">2020-09-10T10:58:53Z</dcterms:created>
  <dcterms:modified xsi:type="dcterms:W3CDTF">2021-02-10T05:05:14Z</dcterms:modified>
</cp:coreProperties>
</file>